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23"/>
  </p:notesMasterIdLst>
  <p:sldIdLst>
    <p:sldId id="317" r:id="rId2"/>
    <p:sldId id="258" r:id="rId3"/>
    <p:sldId id="291" r:id="rId4"/>
    <p:sldId id="301" r:id="rId5"/>
    <p:sldId id="297" r:id="rId6"/>
    <p:sldId id="303" r:id="rId7"/>
    <p:sldId id="304" r:id="rId8"/>
    <p:sldId id="305" r:id="rId9"/>
    <p:sldId id="308" r:id="rId10"/>
    <p:sldId id="310" r:id="rId11"/>
    <p:sldId id="311" r:id="rId12"/>
    <p:sldId id="312" r:id="rId13"/>
    <p:sldId id="313" r:id="rId14"/>
    <p:sldId id="314" r:id="rId15"/>
    <p:sldId id="318" r:id="rId16"/>
    <p:sldId id="286" r:id="rId17"/>
    <p:sldId id="287" r:id="rId18"/>
    <p:sldId id="294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9BEDD-0D19-43AE-9989-8B5D909ED875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79508-D594-4B72-B288-771DB2C50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5332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B7BDD1-9E05-4D2C-BE5E-794BB0B202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0F2D30-4664-4823-8B44-94A31A875719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B7BDD1-9E05-4D2C-BE5E-794BB0B2020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63272" cy="1428768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Итоговое </a:t>
            </a:r>
            <a:r>
              <a:rPr lang="ru-RU" sz="5400" dirty="0"/>
              <a:t>собеседование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в 2025 году. </a:t>
            </a:r>
            <a:r>
              <a:rPr lang="ru-RU" sz="5400" dirty="0"/>
              <a:t>Структура и изменения в демоверсии.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3068960"/>
            <a:ext cx="4470648" cy="3354720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3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988840"/>
            <a:ext cx="449999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62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</a:t>
            </a:r>
            <a:r>
              <a:rPr lang="ru-RU" sz="4400" b="1" dirty="0" smtClean="0"/>
              <a:t>Задание </a:t>
            </a:r>
            <a:r>
              <a:rPr lang="ru-RU" sz="4400" b="1" dirty="0"/>
              <a:t>3. </a:t>
            </a:r>
            <a:r>
              <a:rPr lang="ru-RU" sz="4400" b="1" dirty="0" smtClean="0"/>
              <a:t>Повествование.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512784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</a:t>
            </a:r>
            <a:r>
              <a:rPr lang="ru-RU" b="1" dirty="0">
                <a:solidFill>
                  <a:srgbClr val="C00000"/>
                </a:solidFill>
              </a:rPr>
              <a:t>темы 2 предполагает рассказ на основе жизненного опыта: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Моя </a:t>
            </a:r>
            <a:r>
              <a:rPr lang="ru-RU" dirty="0"/>
              <a:t>будущая профессия; </a:t>
            </a:r>
            <a:endParaRPr lang="ru-RU" dirty="0" smtClean="0"/>
          </a:p>
          <a:p>
            <a:r>
              <a:rPr lang="ru-RU" dirty="0" smtClean="0"/>
              <a:t>Традиции </a:t>
            </a:r>
            <a:r>
              <a:rPr lang="ru-RU" dirty="0"/>
              <a:t>моей семьи; </a:t>
            </a:r>
            <a:endParaRPr lang="ru-RU" dirty="0" smtClean="0"/>
          </a:p>
          <a:p>
            <a:r>
              <a:rPr lang="ru-RU" dirty="0" smtClean="0"/>
              <a:t>Моя </a:t>
            </a:r>
            <a:r>
              <a:rPr lang="ru-RU" dirty="0"/>
              <a:t>мечта; </a:t>
            </a:r>
            <a:endParaRPr lang="ru-RU" dirty="0" smtClean="0"/>
          </a:p>
          <a:p>
            <a:r>
              <a:rPr lang="ru-RU" dirty="0" smtClean="0"/>
              <a:t>Моё </a:t>
            </a:r>
            <a:r>
              <a:rPr lang="ru-RU" dirty="0"/>
              <a:t>любимое время года; </a:t>
            </a:r>
            <a:endParaRPr lang="ru-RU" dirty="0" smtClean="0"/>
          </a:p>
          <a:p>
            <a:r>
              <a:rPr lang="ru-RU" dirty="0" smtClean="0"/>
              <a:t>Мой </a:t>
            </a:r>
            <a:r>
              <a:rPr lang="ru-RU" dirty="0"/>
              <a:t>школьный проект; </a:t>
            </a:r>
            <a:endParaRPr lang="ru-RU" dirty="0" smtClean="0"/>
          </a:p>
          <a:p>
            <a:r>
              <a:rPr lang="ru-RU" dirty="0" smtClean="0"/>
              <a:t>Музыка </a:t>
            </a:r>
            <a:r>
              <a:rPr lang="ru-RU" dirty="0"/>
              <a:t>в моей жизни; </a:t>
            </a:r>
            <a:endParaRPr lang="ru-RU" dirty="0" smtClean="0"/>
          </a:p>
          <a:p>
            <a:r>
              <a:rPr lang="ru-RU" dirty="0" smtClean="0"/>
              <a:t>Моя </a:t>
            </a:r>
            <a:r>
              <a:rPr lang="ru-RU" dirty="0"/>
              <a:t>любимая книга; </a:t>
            </a:r>
            <a:endParaRPr lang="ru-RU" dirty="0" smtClean="0"/>
          </a:p>
          <a:p>
            <a:r>
              <a:rPr lang="ru-RU" dirty="0" smtClean="0"/>
              <a:t>Мой </a:t>
            </a:r>
            <a:r>
              <a:rPr lang="ru-RU" dirty="0"/>
              <a:t>любимый фильм;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я приготовил своё первое блюдо; </a:t>
            </a:r>
            <a:endParaRPr lang="ru-RU" dirty="0" smtClean="0"/>
          </a:p>
          <a:p>
            <a:r>
              <a:rPr lang="ru-RU" dirty="0" smtClean="0"/>
              <a:t>Мой </a:t>
            </a:r>
            <a:r>
              <a:rPr lang="ru-RU" dirty="0"/>
              <a:t>домашний питомец; </a:t>
            </a:r>
            <a:endParaRPr lang="ru-RU" dirty="0" smtClean="0"/>
          </a:p>
          <a:p>
            <a:r>
              <a:rPr lang="ru-RU" dirty="0" smtClean="0"/>
              <a:t>Книга </a:t>
            </a:r>
            <a:r>
              <a:rPr lang="ru-RU" dirty="0"/>
              <a:t>в моей жизни; </a:t>
            </a:r>
            <a:endParaRPr lang="ru-RU" dirty="0" smtClean="0"/>
          </a:p>
          <a:p>
            <a:r>
              <a:rPr lang="ru-RU" dirty="0" smtClean="0"/>
              <a:t>Мои </a:t>
            </a:r>
            <a:r>
              <a:rPr lang="ru-RU" dirty="0"/>
              <a:t>увлечения; мой </a:t>
            </a:r>
            <a:r>
              <a:rPr lang="ru-RU" dirty="0" smtClean="0"/>
              <a:t>лучший </a:t>
            </a:r>
            <a:r>
              <a:rPr lang="ru-RU" dirty="0"/>
              <a:t>друг и др.</a:t>
            </a:r>
          </a:p>
        </p:txBody>
      </p:sp>
    </p:spTree>
    <p:extLst>
      <p:ext uri="{BB962C8B-B14F-4D97-AF65-F5344CB8AC3E}">
        <p14:creationId xmlns:p14="http://schemas.microsoft.com/office/powerpoint/2010/main" xmlns="" val="1442127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 Задание </a:t>
            </a:r>
            <a:r>
              <a:rPr lang="ru-RU" sz="4400" b="1" dirty="0"/>
              <a:t>3. </a:t>
            </a:r>
            <a:r>
              <a:rPr lang="ru-RU" sz="4400" b="1" dirty="0" smtClean="0"/>
              <a:t>Рассуждение.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5199856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Коммуникативная задача третьей темы задания 3 – дать ответ на поставленный в теме вопрос.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Что </a:t>
            </a:r>
            <a:r>
              <a:rPr lang="ru-RU" dirty="0"/>
              <a:t>значит быть патриотом? </a:t>
            </a:r>
            <a:endParaRPr lang="ru-RU" dirty="0" smtClean="0"/>
          </a:p>
          <a:p>
            <a:r>
              <a:rPr lang="ru-RU" dirty="0" smtClean="0"/>
              <a:t>Нужно </a:t>
            </a:r>
            <a:r>
              <a:rPr lang="ru-RU" dirty="0"/>
              <a:t>ли отстаивать своё мнение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Почему люди стремятся обрести друзей?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значит быть современным человеком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Что влияет на выбор профессии?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научиться управлять своим временем?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значит быть успешным человеком? </a:t>
            </a:r>
            <a:endParaRPr lang="ru-RU" dirty="0" smtClean="0"/>
          </a:p>
          <a:p>
            <a:r>
              <a:rPr lang="ru-RU" dirty="0" smtClean="0"/>
              <a:t>Нужно </a:t>
            </a:r>
            <a:r>
              <a:rPr lang="ru-RU" dirty="0"/>
              <a:t>ли заниматься самообразованием?</a:t>
            </a:r>
          </a:p>
        </p:txBody>
      </p:sp>
    </p:spTree>
    <p:extLst>
      <p:ext uri="{BB962C8B-B14F-4D97-AF65-F5344CB8AC3E}">
        <p14:creationId xmlns:p14="http://schemas.microsoft.com/office/powerpoint/2010/main" xmlns="" val="3727236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       Задание </a:t>
            </a:r>
            <a:r>
              <a:rPr lang="ru-RU" sz="4400" b="1" dirty="0"/>
              <a:t>3. </a:t>
            </a:r>
            <a:r>
              <a:rPr lang="ru-RU" sz="4400" b="1" dirty="0" smtClean="0"/>
              <a:t>Рассуждение.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) определить тему связного трёхминутного </a:t>
            </a:r>
            <a:r>
              <a:rPr lang="ru-RU" dirty="0" smtClean="0"/>
              <a:t>высказывания( </a:t>
            </a:r>
            <a:r>
              <a:rPr lang="ru-RU" dirty="0"/>
              <a:t>т</a:t>
            </a:r>
            <a:r>
              <a:rPr lang="ru-RU" dirty="0" smtClean="0"/>
              <a:t>ема </a:t>
            </a:r>
            <a:r>
              <a:rPr lang="ru-RU" dirty="0"/>
              <a:t>даётся в виде вопросительного </a:t>
            </a:r>
            <a:r>
              <a:rPr lang="ru-RU" dirty="0" smtClean="0"/>
              <a:t>предложения); </a:t>
            </a:r>
          </a:p>
          <a:p>
            <a:r>
              <a:rPr lang="ru-RU" dirty="0" smtClean="0"/>
              <a:t> </a:t>
            </a:r>
            <a:r>
              <a:rPr lang="ru-RU" dirty="0"/>
              <a:t>2) структура текста-рассуждения: тезис – доказательства – вывод; </a:t>
            </a:r>
            <a:r>
              <a:rPr lang="ru-RU" dirty="0" smtClean="0"/>
              <a:t>(тезис </a:t>
            </a:r>
            <a:r>
              <a:rPr lang="ru-RU" dirty="0"/>
              <a:t>в рассуждении – ответ на поставленный в задании </a:t>
            </a:r>
            <a:r>
              <a:rPr lang="ru-RU" dirty="0" smtClean="0"/>
              <a:t>вопрос); </a:t>
            </a:r>
          </a:p>
          <a:p>
            <a:r>
              <a:rPr lang="ru-RU" dirty="0" smtClean="0"/>
              <a:t> </a:t>
            </a:r>
            <a:r>
              <a:rPr lang="ru-RU" dirty="0"/>
              <a:t>Обязательно использовать вопросы, размещённые в карточке участника.</a:t>
            </a:r>
          </a:p>
        </p:txBody>
      </p:sp>
    </p:spTree>
    <p:extLst>
      <p:ext uri="{BB962C8B-B14F-4D97-AF65-F5344CB8AC3E}">
        <p14:creationId xmlns:p14="http://schemas.microsoft.com/office/powerpoint/2010/main" xmlns="" val="427790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            Задание </a:t>
            </a:r>
            <a:r>
              <a:rPr lang="ru-RU" sz="4400" b="1" dirty="0"/>
              <a:t>4. </a:t>
            </a:r>
            <a:r>
              <a:rPr lang="ru-RU" sz="4400" b="1" dirty="0" smtClean="0"/>
              <a:t>Диалог.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Тема, которая была выбрана участником собеседования в задании 3 и использована в монологе, будет продолжена и в задании 4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   </a:t>
            </a:r>
            <a:r>
              <a:rPr lang="ru-RU" b="1" dirty="0"/>
              <a:t>При выполнении задания 4 проверяется умение девятиклассников принимать участие в диалоге. Они должны ориентироваться в условиях общения, наладить контакт и эмоциональную связь с собеседником, соблюсти нормы вежливости и речевого этикета и полно ответить на все вопросы.</a:t>
            </a:r>
          </a:p>
        </p:txBody>
      </p:sp>
    </p:spTree>
    <p:extLst>
      <p:ext uri="{BB962C8B-B14F-4D97-AF65-F5344CB8AC3E}">
        <p14:creationId xmlns:p14="http://schemas.microsoft.com/office/powerpoint/2010/main" xmlns="" val="1582467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               Задание </a:t>
            </a:r>
            <a:r>
              <a:rPr lang="ru-RU" sz="4400" b="1" dirty="0"/>
              <a:t>4. </a:t>
            </a:r>
            <a:r>
              <a:rPr lang="ru-RU" sz="4400" b="1" dirty="0" smtClean="0"/>
              <a:t>Диалог.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38912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Рекомендации при проведении </a:t>
            </a:r>
            <a:r>
              <a:rPr lang="ru-RU" b="1" dirty="0" smtClean="0">
                <a:solidFill>
                  <a:srgbClr val="C00000"/>
                </a:solidFill>
              </a:rPr>
              <a:t>диалога.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/>
              <a:t>1. В беседе продолжается развитие темы монолога. 2. Никогда не следует отвечать односложно – да или нет. Ответы должны быть полными, развёрнутыми, желательно использовать </a:t>
            </a:r>
            <a:r>
              <a:rPr lang="ru-RU" dirty="0" smtClean="0"/>
              <a:t>различные синтаксические конструкции. </a:t>
            </a:r>
          </a:p>
          <a:p>
            <a:r>
              <a:rPr lang="ru-RU" dirty="0" smtClean="0"/>
              <a:t>3</a:t>
            </a:r>
            <a:r>
              <a:rPr lang="ru-RU" dirty="0"/>
              <a:t>. Следует использовать вводные слова и предложения, обозначающие отношение к тому, о чём говорите.</a:t>
            </a:r>
          </a:p>
        </p:txBody>
      </p:sp>
    </p:spTree>
    <p:extLst>
      <p:ext uri="{BB962C8B-B14F-4D97-AF65-F5344CB8AC3E}">
        <p14:creationId xmlns:p14="http://schemas.microsoft.com/office/powerpoint/2010/main" xmlns="" val="550944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     </a:t>
            </a:r>
            <a:r>
              <a:rPr lang="ru-RU" sz="3200" b="1" dirty="0" smtClean="0"/>
              <a:t>Изменения </a:t>
            </a:r>
            <a:r>
              <a:rPr lang="ru-RU" sz="3200" b="1" dirty="0"/>
              <a:t>в КИМ итогового </a:t>
            </a:r>
            <a:r>
              <a:rPr lang="ru-RU" sz="3200" b="1" dirty="0" smtClean="0"/>
              <a:t>    собеседования 202</a:t>
            </a:r>
            <a:r>
              <a:rPr lang="en-US" sz="3200" b="1" dirty="0" smtClean="0"/>
              <a:t>5</a:t>
            </a:r>
            <a:r>
              <a:rPr lang="ru-RU" sz="3200" b="1" dirty="0" smtClean="0"/>
              <a:t> года.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544616"/>
          </a:xfrm>
        </p:spPr>
        <p:txBody>
          <a:bodyPr>
            <a:normAutofit fontScale="55000" lnSpcReduction="20000"/>
          </a:bodyPr>
          <a:lstStyle/>
          <a:p>
            <a:r>
              <a:rPr lang="ru-RU" sz="2500" dirty="0"/>
              <a:t>По итогам анализа результатов выполнения заданий итогового собеседования была оптимизирована критериальная </a:t>
            </a:r>
            <a:r>
              <a:rPr lang="ru-RU" sz="2500" dirty="0" smtClean="0"/>
              <a:t> система </a:t>
            </a:r>
            <a:r>
              <a:rPr lang="ru-RU" sz="2500" dirty="0"/>
              <a:t>их оценивания.</a:t>
            </a:r>
            <a:br>
              <a:rPr lang="ru-RU" sz="2500" dirty="0"/>
            </a:br>
            <a:r>
              <a:rPr lang="ru-RU" sz="2500" dirty="0"/>
              <a:t/>
            </a:r>
            <a:br>
              <a:rPr lang="ru-RU" sz="2500" dirty="0"/>
            </a:br>
            <a:r>
              <a:rPr lang="ru-RU" sz="2500" dirty="0"/>
              <a:t>Претерпели некоторые изменения критерии оценивания заданий.</a:t>
            </a:r>
          </a:p>
          <a:p>
            <a:r>
              <a:rPr lang="ru-RU" sz="2500" dirty="0"/>
              <a:t>1. Грамотность речи будет оцениваться в целом по заданиям 1-4. При этом в качестве единых критериев представлены следующие: «Соблюдение орфоэпических норм», «Соблюдение грамматических норм», «Соблюдение речевых норм», </a:t>
            </a:r>
            <a:r>
              <a:rPr lang="ru-RU" sz="2500" dirty="0" smtClean="0"/>
              <a:t>«Фактическая точность речи».</a:t>
            </a:r>
            <a:r>
              <a:rPr lang="ru-RU" sz="2500" dirty="0"/>
              <a:t/>
            </a:r>
            <a:br>
              <a:rPr lang="ru-RU" sz="2500" dirty="0"/>
            </a:br>
            <a:r>
              <a:rPr lang="ru-RU" sz="2500" dirty="0" smtClean="0"/>
              <a:t>2. </a:t>
            </a:r>
            <a:r>
              <a:rPr lang="ru-RU" sz="2500" dirty="0"/>
              <a:t>Если участник не приступал к выполнению 2-х и более заданий, то по всем критериям оценивания грамотности речи ему ставится 0 баллов.</a:t>
            </a:r>
          </a:p>
          <a:p>
            <a:r>
              <a:rPr lang="ru-RU" sz="2500" dirty="0"/>
              <a:t>3. Если участник итогового собеседования пересказал текст не подробно, а в сжатом формате, то общее количество баллов, которое получил участник итогового собеседования по критериям П1–П4 (пересказ), уменьшается на 1 балл. </a:t>
            </a:r>
            <a:r>
              <a:rPr lang="ru-RU" sz="2500" b="1" dirty="0"/>
              <a:t>В связи с часто возникающими техническими трудностями снято примечание при оценивании подробного пересказа с включением приведённого высказывания: «Если участник итогового собеседования пересказал текст не подробно, а СЖАТО, то общее количество баллов, которое получил участник итогового собеседования по критериям П1–П4, уменьшается на 1 балл».</a:t>
            </a:r>
            <a:br>
              <a:rPr lang="ru-RU" sz="2500" b="1" dirty="0"/>
            </a:br>
            <a:r>
              <a:rPr lang="ru-RU" sz="2500" dirty="0" smtClean="0"/>
              <a:t>4. Критерий </a:t>
            </a:r>
            <a:r>
              <a:rPr lang="ru-RU" sz="2500" dirty="0"/>
              <a:t>М2 </a:t>
            </a:r>
            <a:r>
              <a:rPr lang="ru-RU" sz="2500" dirty="0" smtClean="0"/>
              <a:t> </a:t>
            </a:r>
            <a:r>
              <a:rPr lang="ru-RU" sz="2500" dirty="0"/>
              <a:t>переименован: «Логичность монологического высказывания». В структуре самого критерия исключены несущественные понятия.</a:t>
            </a:r>
            <a:br>
              <a:rPr lang="ru-RU" sz="2500" dirty="0"/>
            </a:br>
            <a:r>
              <a:rPr lang="ru-RU" sz="2500" dirty="0" smtClean="0"/>
              <a:t>5. Максимальный </a:t>
            </a:r>
            <a:r>
              <a:rPr lang="ru-RU" sz="2500" dirty="0"/>
              <a:t>балл по критериям М1 («Выполнение коммуникативной задачи в монологическом высказывании</a:t>
            </a:r>
            <a:r>
              <a:rPr lang="ru-RU" sz="2500" dirty="0" smtClean="0"/>
              <a:t>»)</a:t>
            </a:r>
            <a:r>
              <a:rPr lang="en-US" sz="2500" dirty="0" smtClean="0"/>
              <a:t> </a:t>
            </a:r>
            <a:r>
              <a:rPr lang="ru-RU" sz="2500" dirty="0" smtClean="0"/>
              <a:t>составляет 2 балла </a:t>
            </a:r>
            <a:r>
              <a:rPr lang="ru-RU" sz="2500" dirty="0"/>
              <a:t>и Д1 («Выполнение коммуникативной задачи в диалоге») составляет </a:t>
            </a:r>
            <a:r>
              <a:rPr lang="ru-RU" sz="2500" dirty="0" smtClean="0"/>
              <a:t>3 </a:t>
            </a:r>
            <a:r>
              <a:rPr lang="ru-RU" sz="2500" dirty="0"/>
              <a:t>балла.</a:t>
            </a:r>
            <a:endParaRPr lang="ru-RU" sz="2500" b="1" dirty="0"/>
          </a:p>
          <a:p>
            <a:r>
              <a:rPr lang="ru-RU" sz="2500" dirty="0"/>
              <a:t>6</a:t>
            </a:r>
            <a:r>
              <a:rPr lang="ru-RU" sz="2500" dirty="0" smtClean="0"/>
              <a:t>. </a:t>
            </a:r>
            <a:r>
              <a:rPr lang="ru-RU" sz="2500" dirty="0"/>
              <a:t>Введены единые сокращения: Ч (чтение), М (монолог), П (пересказ), Д (диалог), Р (грамотность речи).</a:t>
            </a:r>
          </a:p>
          <a:p>
            <a:r>
              <a:rPr lang="ru-RU" sz="2500" dirty="0"/>
              <a:t>7</a:t>
            </a:r>
            <a:r>
              <a:rPr lang="ru-RU" sz="2500" dirty="0" smtClean="0"/>
              <a:t>. </a:t>
            </a:r>
            <a:r>
              <a:rPr lang="ru-RU" sz="2500" dirty="0"/>
              <a:t>Критерий «Искажение слов» включён в систему критериев оценивания чтения вслух</a:t>
            </a:r>
            <a:r>
              <a:rPr lang="ru-RU" sz="2500" dirty="0" smtClean="0"/>
              <a:t>.</a:t>
            </a:r>
          </a:p>
          <a:p>
            <a:r>
              <a:rPr lang="ru-RU" sz="2500" dirty="0" smtClean="0"/>
              <a:t>8. Новый </a:t>
            </a:r>
            <a:r>
              <a:rPr lang="ru-RU" sz="2500" dirty="0"/>
              <a:t>критерий Р оценивает грамотность речи по всем заданиям. (максимальное количество баллов </a:t>
            </a:r>
            <a:r>
              <a:rPr lang="ru-RU" sz="2500" dirty="0" smtClean="0"/>
              <a:t>– 7. Добавилось соблюдение </a:t>
            </a:r>
            <a:r>
              <a:rPr lang="ru-RU" sz="2500" dirty="0"/>
              <a:t>фактической точности.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8865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Изменения </a:t>
            </a:r>
            <a:r>
              <a:rPr lang="ru-RU" dirty="0"/>
              <a:t>в </a:t>
            </a:r>
            <a:r>
              <a:rPr lang="ru-RU" dirty="0" smtClean="0"/>
              <a:t>202</a:t>
            </a:r>
            <a:r>
              <a:rPr lang="en-US" dirty="0" smtClean="0"/>
              <a:t>4</a:t>
            </a:r>
            <a:r>
              <a:rPr lang="ru-RU" dirty="0" smtClean="0"/>
              <a:t>-2</a:t>
            </a:r>
            <a:r>
              <a:rPr lang="en-US" dirty="0" smtClean="0"/>
              <a:t>5</a:t>
            </a:r>
            <a:r>
              <a:rPr lang="ru-RU" dirty="0" smtClean="0"/>
              <a:t> </a:t>
            </a:r>
            <a:r>
              <a:rPr lang="ru-RU" dirty="0"/>
              <a:t>учебном году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424" y="2132856"/>
            <a:ext cx="845936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3393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Изменения в </a:t>
            </a:r>
            <a:r>
              <a:rPr lang="ru-RU" dirty="0" smtClean="0"/>
              <a:t>202</a:t>
            </a:r>
            <a:r>
              <a:rPr lang="en-US" dirty="0" smtClean="0"/>
              <a:t>4</a:t>
            </a:r>
            <a:r>
              <a:rPr lang="ru-RU" dirty="0" smtClean="0"/>
              <a:t>-2</a:t>
            </a:r>
            <a:r>
              <a:rPr lang="en-US" dirty="0" smtClean="0"/>
              <a:t>5</a:t>
            </a:r>
            <a:r>
              <a:rPr lang="ru-RU" dirty="0" smtClean="0"/>
              <a:t> </a:t>
            </a:r>
            <a:r>
              <a:rPr lang="ru-RU" dirty="0"/>
              <a:t>учебном году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54056"/>
            <a:ext cx="7691153" cy="469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1582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Изменения в </a:t>
            </a:r>
            <a:r>
              <a:rPr lang="ru-RU" b="1" dirty="0" smtClean="0"/>
              <a:t>202</a:t>
            </a:r>
            <a:r>
              <a:rPr lang="en-US" b="1" dirty="0" smtClean="0"/>
              <a:t>4</a:t>
            </a:r>
            <a:r>
              <a:rPr lang="ru-RU" b="1" dirty="0" smtClean="0"/>
              <a:t>-202</a:t>
            </a:r>
            <a:r>
              <a:rPr lang="en-US" b="1" dirty="0" smtClean="0"/>
              <a:t>5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учебном году.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95597"/>
            <a:ext cx="8147248" cy="517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7380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363272" cy="1082384"/>
          </a:xfrm>
        </p:spPr>
        <p:txBody>
          <a:bodyPr>
            <a:noAutofit/>
          </a:bodyPr>
          <a:lstStyle/>
          <a:p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000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Психологические </a:t>
            </a:r>
            <a:r>
              <a:rPr lang="ru-RU" altLang="ru-RU" sz="4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рекомендации </a:t>
            </a:r>
            <a:br>
              <a:rPr lang="ru-RU" altLang="ru-RU" sz="4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родителям выпускников</a:t>
            </a:r>
            <a:r>
              <a:rPr lang="ru-RU" altLang="ru-RU" sz="4000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altLang="ru-RU" sz="4000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Рекомендация 1.  «Душевный покой»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Старайтесь выражать уверенность в его силах, не пугайте провалом.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Старайтесь регулировать свое волнение и не переносить его на ребенка.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Выражайте своему ребенку готовность помочь и помогайте в различных вопросах подготовки.</a:t>
            </a:r>
          </a:p>
          <a:p>
            <a:pPr marL="0" indent="0">
              <a:buNone/>
            </a:pPr>
            <a:endParaRPr lang="ru-RU" sz="3200" b="1" dirty="0">
              <a:latin typeface="Monotype Corsiva" panose="03010101010201010101" pitchFamily="66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92798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Изменения </a:t>
            </a:r>
            <a:r>
              <a:rPr lang="ru-RU" sz="2400" dirty="0"/>
              <a:t>в КИМ 2024 года Итоговое собеседование 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268760"/>
            <a:ext cx="3276872" cy="5001419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Задания, время, отведенное на подготовку и подачи ответа не изменились. • Прежним осталось время проведения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экзамена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- 15-16 минут.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268760"/>
            <a:ext cx="4464496" cy="4785395"/>
          </a:xfrm>
        </p:spPr>
        <p:txBody>
          <a:bodyPr/>
          <a:lstStyle/>
          <a:p>
            <a:r>
              <a:rPr lang="ru-RU" sz="2800" dirty="0">
                <a:solidFill>
                  <a:srgbClr val="C00000"/>
                </a:solidFill>
              </a:rPr>
              <a:t>НО! 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Некоторые </a:t>
            </a:r>
            <a:r>
              <a:rPr lang="ru-RU" sz="2800" dirty="0">
                <a:solidFill>
                  <a:srgbClr val="C00000"/>
                </a:solidFill>
              </a:rPr>
              <a:t>изменения претерпели критерии оценивания </a:t>
            </a:r>
            <a:r>
              <a:rPr lang="ru-RU" sz="2800" dirty="0" smtClean="0">
                <a:solidFill>
                  <a:srgbClr val="C00000"/>
                </a:solidFill>
              </a:rPr>
              <a:t>заданий </a:t>
            </a:r>
            <a:r>
              <a:rPr lang="ru-RU" sz="2800" dirty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6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54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Психологические рекомендации </a:t>
            </a:r>
            <a:br>
              <a:rPr lang="ru-RU" altLang="ru-RU" sz="54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54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родителям выпускников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Рекомендация 2.  «Физическое здоровье»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Не нагнетайте атмосферу накануне экзаменов.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Повышайте уверенность у ребёнка.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Наблюдайте за его самочувствием.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Контролируйте режим подготовки ребёнка, не допускайте перегрузок. Организуйте прогулки на свежем воздухе.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Обратите внимание на питание ребёнка.</a:t>
            </a:r>
            <a:br>
              <a:rPr lang="ru-RU" sz="28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821043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04698" y="1920875"/>
            <a:ext cx="3143603" cy="4433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Помните</a:t>
            </a:r>
            <a:r>
              <a:rPr lang="ru-RU" altLang="ru-RU" sz="24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:</a:t>
            </a:r>
            <a:r>
              <a:rPr lang="ru-RU" altLang="ru-RU" sz="24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Ваш ребенок единственный и неповторимый. Особенный! </a:t>
            </a:r>
          </a:p>
          <a:p>
            <a:pPr algn="ctr"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		Поэтому любой надежный рецепт, опробованный поколениями родителей, может оказаться бесполезным. </a:t>
            </a:r>
          </a:p>
          <a:p>
            <a:pPr algn="ctr"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		Ищите то, что поможет именно вашему сыну, дочери. </a:t>
            </a:r>
          </a:p>
          <a:p>
            <a:pPr algn="ctr"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		Наблюдайте, размышляйте, обсуждайте с ребенком все проблемы.</a:t>
            </a:r>
          </a:p>
          <a:p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909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                         </a:t>
            </a:r>
            <a:r>
              <a:rPr lang="ru-RU" sz="3100" b="1" dirty="0" smtClean="0">
                <a:solidFill>
                  <a:srgbClr val="C00000"/>
                </a:solidFill>
              </a:rPr>
              <a:t>Структура итогового собеседования.          </a:t>
            </a: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559896"/>
          </a:xfrm>
        </p:spPr>
        <p:txBody>
          <a:bodyPr>
            <a:noAutofit/>
          </a:bodyPr>
          <a:lstStyle/>
          <a:p>
            <a:r>
              <a:rPr lang="ru-RU" sz="2000" dirty="0"/>
              <a:t>Итоговое собеседование по русскому языку состоит из двух частей, включающих четыре задания.</a:t>
            </a:r>
            <a:br>
              <a:rPr lang="ru-RU" sz="2000" dirty="0"/>
            </a:br>
            <a:r>
              <a:rPr lang="ru-RU" sz="2000" b="1" dirty="0" smtClean="0"/>
              <a:t>Часть </a:t>
            </a:r>
            <a:r>
              <a:rPr lang="ru-RU" sz="2000" b="1" dirty="0"/>
              <a:t>1 состоит из двух заданий.</a:t>
            </a:r>
            <a:br>
              <a:rPr lang="ru-RU" sz="2000" b="1" dirty="0"/>
            </a:br>
            <a:r>
              <a:rPr lang="ru-RU" sz="2000" b="1" dirty="0" smtClean="0"/>
              <a:t>Задания </a:t>
            </a:r>
            <a:r>
              <a:rPr lang="ru-RU" sz="2000" b="1" dirty="0"/>
              <a:t>1 и 2 </a:t>
            </a:r>
            <a:r>
              <a:rPr lang="ru-RU" sz="2000" dirty="0"/>
              <a:t>выполняются с использованием одного текста.</a:t>
            </a:r>
            <a:br>
              <a:rPr lang="ru-RU" sz="2000" dirty="0"/>
            </a:br>
            <a:r>
              <a:rPr lang="ru-RU" sz="2000" b="1" dirty="0" smtClean="0"/>
              <a:t>Задание </a:t>
            </a:r>
            <a:r>
              <a:rPr lang="ru-RU" sz="2000" b="1" dirty="0"/>
              <a:t>1</a:t>
            </a:r>
            <a:r>
              <a:rPr lang="ru-RU" sz="2000" dirty="0"/>
              <a:t> – чтение вслух небольшого текста. Время на подготовку – до 2 минут.</a:t>
            </a:r>
            <a:br>
              <a:rPr lang="ru-RU" sz="2000" dirty="0"/>
            </a:br>
            <a:r>
              <a:rPr lang="ru-RU" sz="2000" b="1" dirty="0" smtClean="0"/>
              <a:t>В </a:t>
            </a:r>
            <a:r>
              <a:rPr lang="ru-RU" sz="2000" b="1" dirty="0"/>
              <a:t>задании 2 </a:t>
            </a:r>
            <a:r>
              <a:rPr lang="ru-RU" sz="2000" dirty="0"/>
              <a:t>предлагается пересказать прочитанный текст, дополнив его высказыванием. Время на подготовку – до 2 минут.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Часть 2 состоит из двух заданий.</a:t>
            </a:r>
            <a:br>
              <a:rPr lang="ru-RU" sz="2000" b="1" dirty="0"/>
            </a:br>
            <a:r>
              <a:rPr lang="ru-RU" sz="2000" dirty="0" smtClean="0"/>
              <a:t>Задания </a:t>
            </a:r>
            <a:r>
              <a:rPr lang="ru-RU" sz="2000" dirty="0"/>
              <a:t>3 и 4 не связаны с текстом, </a:t>
            </a:r>
            <a:r>
              <a:rPr lang="ru-RU" sz="2000" dirty="0" smtClean="0"/>
              <a:t>который читали </a:t>
            </a:r>
            <a:r>
              <a:rPr lang="ru-RU" sz="2000" dirty="0"/>
              <a:t>и пересказывали, выполняя задания 1 и 2.</a:t>
            </a:r>
            <a:br>
              <a:rPr lang="ru-RU" sz="2000" dirty="0"/>
            </a:br>
            <a:r>
              <a:rPr lang="ru-RU" sz="2000" dirty="0" smtClean="0"/>
              <a:t>Ученику  </a:t>
            </a:r>
            <a:r>
              <a:rPr lang="ru-RU" sz="2000" dirty="0"/>
              <a:t>предстоит выбрать одну тему для монолога и диалога.</a:t>
            </a:r>
            <a:br>
              <a:rPr lang="ru-RU" sz="2000" dirty="0"/>
            </a:br>
            <a:r>
              <a:rPr lang="ru-RU" sz="2000" b="1" dirty="0" smtClean="0"/>
              <a:t>В </a:t>
            </a:r>
            <a:r>
              <a:rPr lang="ru-RU" sz="2000" b="1" dirty="0"/>
              <a:t>задании 3 </a:t>
            </a:r>
            <a:r>
              <a:rPr lang="ru-RU" sz="2000" dirty="0"/>
              <a:t>необходимо выбрать один из трёх предложенных вариантов беседы: описание фотографии, повествование на основе жизненного опыта, рассуждение об одной из сформулированных проблем – и построить монологическое высказывание. Время на подготовку – 1 минута.</a:t>
            </a:r>
            <a:br>
              <a:rPr lang="ru-RU" sz="2000" dirty="0"/>
            </a:br>
            <a:r>
              <a:rPr lang="ru-RU" sz="2000" b="1" dirty="0" smtClean="0"/>
              <a:t>В </a:t>
            </a:r>
            <a:r>
              <a:rPr lang="ru-RU" sz="2000" b="1" dirty="0"/>
              <a:t>задании </a:t>
            </a:r>
            <a:r>
              <a:rPr lang="ru-RU" sz="2000" b="1" dirty="0" smtClean="0"/>
              <a:t>4 </a:t>
            </a:r>
            <a:r>
              <a:rPr lang="ru-RU" sz="2000" dirty="0" smtClean="0"/>
              <a:t>предстоит </a:t>
            </a:r>
            <a:r>
              <a:rPr lang="ru-RU" sz="2000" dirty="0"/>
              <a:t>поучаствовать в беседе по теме предыдущего задания.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93338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Задание </a:t>
            </a:r>
            <a:r>
              <a:rPr lang="ru-RU" b="1" dirty="0"/>
              <a:t>1.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18457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Участник собеседования успешно справится с первым заданием, если</a:t>
            </a:r>
            <a:r>
              <a:rPr lang="ru-RU" b="1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 </a:t>
            </a:r>
            <a:r>
              <a:rPr lang="ru-RU" b="1" dirty="0"/>
              <a:t>1) поймёт содержание текста и заложенную в нём информацию;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2</a:t>
            </a:r>
            <a:r>
              <a:rPr lang="ru-RU" b="1" dirty="0"/>
              <a:t>) сможет передать интонации вопроса, утверждения, побуждения;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3</a:t>
            </a:r>
            <a:r>
              <a:rPr lang="ru-RU" b="1" dirty="0"/>
              <a:t>) придаст голосу нужную эмоциональную окраску;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4</a:t>
            </a:r>
            <a:r>
              <a:rPr lang="ru-RU" b="1" dirty="0"/>
              <a:t>) дикция будет чёткой и ясной;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5</a:t>
            </a:r>
            <a:r>
              <a:rPr lang="ru-RU" b="1" dirty="0"/>
              <a:t>) речь будет достаточно громкой, с нормальным темпом;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6</a:t>
            </a:r>
            <a:r>
              <a:rPr lang="ru-RU" b="1" dirty="0"/>
              <a:t>) в словах будут правильно поставлены ударения;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7</a:t>
            </a:r>
            <a:r>
              <a:rPr lang="ru-RU" b="1" dirty="0"/>
              <a:t>) при чтении будут соблюдены </a:t>
            </a:r>
            <a:r>
              <a:rPr lang="ru-RU" b="1" dirty="0" smtClean="0"/>
              <a:t>грамматические </a:t>
            </a:r>
            <a:r>
              <a:rPr lang="ru-RU" b="1" dirty="0"/>
              <a:t>нормы</a:t>
            </a:r>
            <a:r>
              <a:rPr lang="ru-RU" b="1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 </a:t>
            </a:r>
            <a:r>
              <a:rPr lang="ru-RU" b="1" dirty="0"/>
              <a:t>8) не будут искажены слова.</a:t>
            </a:r>
          </a:p>
        </p:txBody>
      </p:sp>
    </p:spTree>
    <p:extLst>
      <p:ext uri="{BB962C8B-B14F-4D97-AF65-F5344CB8AC3E}">
        <p14:creationId xmlns:p14="http://schemas.microsoft.com/office/powerpoint/2010/main" xmlns="" val="42337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</a:t>
            </a:r>
            <a:r>
              <a:rPr lang="ru-RU" sz="4400" b="1" dirty="0" smtClean="0"/>
              <a:t>Задание 1.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055840"/>
          </a:xfrm>
        </p:spPr>
        <p:txBody>
          <a:bodyPr>
            <a:normAutofit lnSpcReduction="10000"/>
          </a:bodyPr>
          <a:lstStyle/>
          <a:p>
            <a:pPr marL="393192" lvl="1" indent="0">
              <a:buNone/>
            </a:pPr>
            <a:r>
              <a:rPr lang="ru-RU" b="1" dirty="0">
                <a:solidFill>
                  <a:srgbClr val="C00000"/>
                </a:solidFill>
              </a:rPr>
              <a:t>Выразительно прочитать </a:t>
            </a:r>
            <a:r>
              <a:rPr lang="ru-RU" b="1" dirty="0" smtClean="0">
                <a:solidFill>
                  <a:srgbClr val="C00000"/>
                </a:solidFill>
              </a:rPr>
              <a:t>текст  значит </a:t>
            </a:r>
            <a:r>
              <a:rPr lang="ru-RU" b="1" dirty="0">
                <a:solidFill>
                  <a:srgbClr val="C00000"/>
                </a:solidFill>
              </a:rPr>
              <a:t>передать замысел автора с помощью 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средств выразительности,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и</a:t>
            </a:r>
            <a:r>
              <a:rPr lang="ru-RU" dirty="0" smtClean="0"/>
              <a:t>нтонации,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л</a:t>
            </a:r>
            <a:r>
              <a:rPr lang="ru-RU" dirty="0" smtClean="0"/>
              <a:t>огического  ударения,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хорошей чёткой </a:t>
            </a:r>
            <a:r>
              <a:rPr lang="ru-RU" dirty="0" smtClean="0"/>
              <a:t>дикции,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</a:t>
            </a:r>
            <a:r>
              <a:rPr lang="ru-RU" dirty="0" smtClean="0"/>
              <a:t>птимального темпа,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оптимальной высоты и силы </a:t>
            </a:r>
            <a:r>
              <a:rPr lang="ru-RU" dirty="0" smtClean="0"/>
              <a:t>голоса,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оптимальной громкости,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аузы,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э</a:t>
            </a:r>
            <a:r>
              <a:rPr lang="ru-RU" dirty="0" smtClean="0"/>
              <a:t>моциональной окраски.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05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             Задание 2.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Подробный </a:t>
            </a:r>
            <a:r>
              <a:rPr lang="ru-RU" b="1" dirty="0">
                <a:solidFill>
                  <a:srgbClr val="C00000"/>
                </a:solidFill>
              </a:rPr>
              <a:t>пересказ текста с включением приведённого </a:t>
            </a:r>
            <a:r>
              <a:rPr lang="ru-RU" b="1" dirty="0" smtClean="0">
                <a:solidFill>
                  <a:srgbClr val="C00000"/>
                </a:solidFill>
              </a:rPr>
              <a:t>высказывания.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 </a:t>
            </a:r>
            <a:r>
              <a:rPr lang="ru-RU" b="1" dirty="0"/>
              <a:t>Учащиеся должны подробно пересказать текст, а также включить в него предложенное высказывание</a:t>
            </a:r>
            <a:r>
              <a:rPr lang="ru-RU" b="1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 </a:t>
            </a:r>
            <a:r>
              <a:rPr lang="ru-RU" b="1" dirty="0"/>
              <a:t>Высказывание может быть введено в текст любым из способов цитирования.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При </a:t>
            </a:r>
            <a:r>
              <a:rPr lang="ru-RU" b="1" dirty="0"/>
              <a:t>подготовке к заданию участник собеседования должен определить, в какую часть текста логично и уместно включить высказывание, чтобы пересказ и включённое в него высказывание составляли единый 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367510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Способы цитирования: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dirty="0">
                <a:solidFill>
                  <a:srgbClr val="C00000"/>
                </a:solidFill>
              </a:rPr>
              <a:t>прямое цитирование </a:t>
            </a:r>
            <a:r>
              <a:rPr lang="ru-RU" dirty="0"/>
              <a:t>(используется предложение с прямой речью, например: М. Осоргин сказал о Шаляпине: «…»);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dirty="0">
                <a:solidFill>
                  <a:srgbClr val="C00000"/>
                </a:solidFill>
              </a:rPr>
              <a:t>косвенное цитирование </a:t>
            </a:r>
            <a:r>
              <a:rPr lang="ru-RU" dirty="0"/>
              <a:t>(используется предложение с косвенной речью, например: М. Осоргин, говоря о Шаляпине, писал о том, что …);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</a:t>
            </a:r>
            <a:r>
              <a:rPr lang="ru-RU" dirty="0">
                <a:solidFill>
                  <a:srgbClr val="C00000"/>
                </a:solidFill>
              </a:rPr>
              <a:t>и прямое, и косвенное цитирование </a:t>
            </a:r>
            <a:r>
              <a:rPr lang="ru-RU" dirty="0"/>
              <a:t>(цитата включается в текст при помощи вводных слов и сочетаний: как писал …, как сказал …, по мнению …, по мысли …, как совершенно справедливо заметил …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др. ).</a:t>
            </a:r>
          </a:p>
        </p:txBody>
      </p:sp>
    </p:spTree>
    <p:extLst>
      <p:ext uri="{BB962C8B-B14F-4D97-AF65-F5344CB8AC3E}">
        <p14:creationId xmlns:p14="http://schemas.microsoft.com/office/powerpoint/2010/main" xmlns="" val="1741859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843528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dirty="0" smtClean="0"/>
              <a:t>Задание 3.</a:t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3600" b="1" dirty="0"/>
              <a:t>Монологическое высказывание 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4680520" cy="483981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Участнику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собеседования предоставляется право выбора одной из трёх тем, каждая из которых связана с конкретным типом текста — </a:t>
            </a:r>
            <a:r>
              <a:rPr lang="ru-RU" b="1" dirty="0">
                <a:solidFill>
                  <a:srgbClr val="C00000"/>
                </a:solidFill>
              </a:rPr>
              <a:t>описанием, повествованием и рассуждением.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Основная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задача при подготовке — вспомнить особенности каждого типа речи.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Темы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монологов соответствуют знаниям, жизненному опыту, интересам и психологическим особенностям подростков.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каждой теме даётся по четыре вопроса.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960" y="755666"/>
            <a:ext cx="3107741" cy="221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76473"/>
            <a:ext cx="3415489" cy="169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869160"/>
            <a:ext cx="3217520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410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Задание </a:t>
            </a:r>
            <a:r>
              <a:rPr lang="ru-RU" b="1" dirty="0"/>
              <a:t>3. </a:t>
            </a:r>
            <a:r>
              <a:rPr lang="ru-RU" b="1" dirty="0" smtClean="0"/>
              <a:t>Описание.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41588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Если на фотографии изображены люди или мероприятие, необходимо включить </a:t>
            </a:r>
            <a:r>
              <a:rPr lang="ru-RU" dirty="0" smtClean="0"/>
              <a:t>описание</a:t>
            </a:r>
          </a:p>
          <a:p>
            <a:r>
              <a:rPr lang="ru-RU" dirty="0" smtClean="0"/>
              <a:t> </a:t>
            </a:r>
            <a:r>
              <a:rPr lang="ru-RU" dirty="0"/>
              <a:t>1) участников фотографии (кто изображён, чем заняты присутствующие, какое у них настроение и чем оно вызвано);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участника, который привлёк внимание и почему;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настроения присутствующих (выражение их лиц, позы, динамика движений);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) атмосферы, которую передаёт фотография;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) ситуации, изображённой на фотографии (почему фотограф решил запечатлеть именно её); </a:t>
            </a:r>
            <a:endParaRPr lang="ru-RU" dirty="0" smtClean="0"/>
          </a:p>
          <a:p>
            <a:r>
              <a:rPr lang="ru-RU" dirty="0" smtClean="0"/>
              <a:t>6</a:t>
            </a:r>
            <a:r>
              <a:rPr lang="ru-RU" dirty="0"/>
              <a:t>) Мероприятия или события, которое представлено на фото(место и время, чему оно посвящено, что объединяет участников и </a:t>
            </a:r>
            <a:r>
              <a:rPr lang="ru-RU" dirty="0" err="1"/>
              <a:t>т.д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71113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350</TotalTime>
  <Words>990</Words>
  <Application>Microsoft Office PowerPoint</Application>
  <PresentationFormat>Экран (4:3)</PresentationFormat>
  <Paragraphs>121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           Итоговое собеседование  в 2025 году. Структура и изменения в демоверсии.</vt:lpstr>
      <vt:lpstr>            Изменения в КИМ 2024 года Итоговое собеседование         </vt:lpstr>
      <vt:lpstr>                          Структура итогового собеседования.          </vt:lpstr>
      <vt:lpstr>                  Задание 1.</vt:lpstr>
      <vt:lpstr>                 Задание 1.</vt:lpstr>
      <vt:lpstr>             Задание 2.</vt:lpstr>
      <vt:lpstr>Задание 2</vt:lpstr>
      <vt:lpstr> Задание 3.  Монологическое высказывание .</vt:lpstr>
      <vt:lpstr>          Задание 3. Описание.</vt:lpstr>
      <vt:lpstr>   Задание 3. Повествование.</vt:lpstr>
      <vt:lpstr> Задание 3. Рассуждение.</vt:lpstr>
      <vt:lpstr>       Задание 3. Рассуждение.</vt:lpstr>
      <vt:lpstr>            Задание 4. Диалог.</vt:lpstr>
      <vt:lpstr>               Задание 4. Диалог.</vt:lpstr>
      <vt:lpstr>     Изменения в КИМ итогового     собеседования 2025 года.</vt:lpstr>
      <vt:lpstr>Изменения в 2024-25 учебном году</vt:lpstr>
      <vt:lpstr>Изменения в 2024-25 учебном году</vt:lpstr>
      <vt:lpstr>Изменения в 2024-2025  учебном году.</vt:lpstr>
      <vt:lpstr>                                Психологические рекомендации  родителям выпускников </vt:lpstr>
      <vt:lpstr>Психологические рекомендации  родителям выпускников</vt:lpstr>
      <vt:lpstr>Слайд 21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РФМЛИ</cp:lastModifiedBy>
  <cp:revision>37</cp:revision>
  <dcterms:created xsi:type="dcterms:W3CDTF">2024-01-20T07:09:39Z</dcterms:created>
  <dcterms:modified xsi:type="dcterms:W3CDTF">2025-02-11T10:44:09Z</dcterms:modified>
</cp:coreProperties>
</file>